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2"/>
  </p:notesMasterIdLst>
  <p:sldIdLst>
    <p:sldId id="266" r:id="rId2"/>
    <p:sldId id="264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FFD85B"/>
    <a:srgbClr val="FFE38B"/>
    <a:srgbClr val="33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94660"/>
  </p:normalViewPr>
  <p:slideViewPr>
    <p:cSldViewPr>
      <p:cViewPr varScale="1">
        <p:scale>
          <a:sx n="110" d="100"/>
          <a:sy n="110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330434922628535"/>
          <c:y val="2.5409038526766514E-2"/>
          <c:w val="0.58966104697035571"/>
          <c:h val="0.78433289584120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Taul2!$B$306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Taul2!$A$307:$A$313</c:f>
              <c:strCache>
                <c:ptCount val="7"/>
                <c:pt idx="0">
                  <c:v>Kulttuuri- ja liikuntapalvelujen määrärahoja voidaan leikata</c:v>
                </c:pt>
                <c:pt idx="1">
                  <c:v>Kuntalaisilla on erinomaiset mahdollisuudet vaikuttaa palveluihin</c:v>
                </c:pt>
                <c:pt idx="2">
                  <c:v>Kuntien olisi tuettava enemmän eri kulttuuri- ja liikuntamuotoja</c:v>
                </c:pt>
                <c:pt idx="3">
                  <c:v>Liikuntapalvelut luovat moniarvoisuutta ja edesauttavat kansainvälisyyttä</c:v>
                </c:pt>
                <c:pt idx="4">
                  <c:v>Kulttuuri- ja liikuntapalveluja on tarjottava tasapuolisesti eri ryhmille</c:v>
                </c:pt>
                <c:pt idx="5">
                  <c:v>Kulttuuripalvelut luovat moniarvoisuutta ja edesauttavat kansainvälisyyttä</c:v>
                </c:pt>
                <c:pt idx="6">
                  <c:v>Kulttuuri- ja liikuntapalvelut lisäävät hyvinvointia ja poistavat sosiaalisia ongelmia</c:v>
                </c:pt>
              </c:strCache>
            </c:strRef>
          </c:cat>
          <c:val>
            <c:numRef>
              <c:f>Taul2!$B$307:$B$313</c:f>
              <c:numCache>
                <c:formatCode>0%</c:formatCode>
                <c:ptCount val="7"/>
                <c:pt idx="0">
                  <c:v>4.8484848484848485E-2</c:v>
                </c:pt>
                <c:pt idx="1">
                  <c:v>4.3740573152337855E-2</c:v>
                </c:pt>
                <c:pt idx="2">
                  <c:v>0.30229007633587784</c:v>
                </c:pt>
                <c:pt idx="3">
                  <c:v>0.35877862595419846</c:v>
                </c:pt>
                <c:pt idx="4">
                  <c:v>0.53775038520801233</c:v>
                </c:pt>
                <c:pt idx="5">
                  <c:v>0.43333333333333335</c:v>
                </c:pt>
                <c:pt idx="6">
                  <c:v>0.80513595166163143</c:v>
                </c:pt>
              </c:numCache>
            </c:numRef>
          </c:val>
        </c:ser>
        <c:ser>
          <c:idx val="1"/>
          <c:order val="1"/>
          <c:tx>
            <c:strRef>
              <c:f>Taul2!$C$306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Taul2!$A$307:$A$313</c:f>
              <c:strCache>
                <c:ptCount val="7"/>
                <c:pt idx="0">
                  <c:v>Kulttuuri- ja liikuntapalvelujen määrärahoja voidaan leikata</c:v>
                </c:pt>
                <c:pt idx="1">
                  <c:v>Kuntalaisilla on erinomaiset mahdollisuudet vaikuttaa palveluihin</c:v>
                </c:pt>
                <c:pt idx="2">
                  <c:v>Kuntien olisi tuettava enemmän eri kulttuuri- ja liikuntamuotoja</c:v>
                </c:pt>
                <c:pt idx="3">
                  <c:v>Liikuntapalvelut luovat moniarvoisuutta ja edesauttavat kansainvälisyyttä</c:v>
                </c:pt>
                <c:pt idx="4">
                  <c:v>Kulttuuri- ja liikuntapalveluja on tarjottava tasapuolisesti eri ryhmille</c:v>
                </c:pt>
                <c:pt idx="5">
                  <c:v>Kulttuuripalvelut luovat moniarvoisuutta ja edesauttavat kansainvälisyyttä</c:v>
                </c:pt>
                <c:pt idx="6">
                  <c:v>Kulttuuri- ja liikuntapalvelut lisäävät hyvinvointia ja poistavat sosiaalisia ongelmia</c:v>
                </c:pt>
              </c:strCache>
            </c:strRef>
          </c:cat>
          <c:val>
            <c:numRef>
              <c:f>Taul2!$C$307:$C$313</c:f>
              <c:numCache>
                <c:formatCode>0%</c:formatCode>
                <c:ptCount val="7"/>
                <c:pt idx="0">
                  <c:v>7.575757575757576E-2</c:v>
                </c:pt>
                <c:pt idx="1">
                  <c:v>0.20060331825037708</c:v>
                </c:pt>
                <c:pt idx="2">
                  <c:v>0.40305343511450381</c:v>
                </c:pt>
                <c:pt idx="3">
                  <c:v>0.44580152671755724</c:v>
                </c:pt>
                <c:pt idx="4">
                  <c:v>0.30046224961479201</c:v>
                </c:pt>
                <c:pt idx="5">
                  <c:v>0.42272727272727273</c:v>
                </c:pt>
                <c:pt idx="6">
                  <c:v>0.16163141993957703</c:v>
                </c:pt>
              </c:numCache>
            </c:numRef>
          </c:val>
        </c:ser>
        <c:ser>
          <c:idx val="2"/>
          <c:order val="2"/>
          <c:tx>
            <c:strRef>
              <c:f>Taul2!$D$306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cat>
            <c:strRef>
              <c:f>Taul2!$A$307:$A$313</c:f>
              <c:strCache>
                <c:ptCount val="7"/>
                <c:pt idx="0">
                  <c:v>Kulttuuri- ja liikuntapalvelujen määrärahoja voidaan leikata</c:v>
                </c:pt>
                <c:pt idx="1">
                  <c:v>Kuntalaisilla on erinomaiset mahdollisuudet vaikuttaa palveluihin</c:v>
                </c:pt>
                <c:pt idx="2">
                  <c:v>Kuntien olisi tuettava enemmän eri kulttuuri- ja liikuntamuotoja</c:v>
                </c:pt>
                <c:pt idx="3">
                  <c:v>Liikuntapalvelut luovat moniarvoisuutta ja edesauttavat kansainvälisyyttä</c:v>
                </c:pt>
                <c:pt idx="4">
                  <c:v>Kulttuuri- ja liikuntapalveluja on tarjottava tasapuolisesti eri ryhmille</c:v>
                </c:pt>
                <c:pt idx="5">
                  <c:v>Kulttuuripalvelut luovat moniarvoisuutta ja edesauttavat kansainvälisyyttä</c:v>
                </c:pt>
                <c:pt idx="6">
                  <c:v>Kulttuuri- ja liikuntapalvelut lisäävät hyvinvointia ja poistavat sosiaalisia ongelmia</c:v>
                </c:pt>
              </c:strCache>
            </c:strRef>
          </c:cat>
          <c:val>
            <c:numRef>
              <c:f>Taul2!$D$307:$D$313</c:f>
              <c:numCache>
                <c:formatCode>0%</c:formatCode>
                <c:ptCount val="7"/>
                <c:pt idx="0">
                  <c:v>0.17575757575757575</c:v>
                </c:pt>
                <c:pt idx="1">
                  <c:v>0.41176470588235292</c:v>
                </c:pt>
                <c:pt idx="2">
                  <c:v>0.18473282442748093</c:v>
                </c:pt>
                <c:pt idx="3">
                  <c:v>0.10839694656488549</c:v>
                </c:pt>
                <c:pt idx="4">
                  <c:v>7.5500770416024654E-2</c:v>
                </c:pt>
                <c:pt idx="5">
                  <c:v>6.9696969696969702E-2</c:v>
                </c:pt>
                <c:pt idx="6">
                  <c:v>1.5105740181268883E-2</c:v>
                </c:pt>
              </c:numCache>
            </c:numRef>
          </c:val>
        </c:ser>
        <c:ser>
          <c:idx val="3"/>
          <c:order val="3"/>
          <c:tx>
            <c:strRef>
              <c:f>Taul2!$E$306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Taul2!$A$307:$A$313</c:f>
              <c:strCache>
                <c:ptCount val="7"/>
                <c:pt idx="0">
                  <c:v>Kulttuuri- ja liikuntapalvelujen määrärahoja voidaan leikata</c:v>
                </c:pt>
                <c:pt idx="1">
                  <c:v>Kuntalaisilla on erinomaiset mahdollisuudet vaikuttaa palveluihin</c:v>
                </c:pt>
                <c:pt idx="2">
                  <c:v>Kuntien olisi tuettava enemmän eri kulttuuri- ja liikuntamuotoja</c:v>
                </c:pt>
                <c:pt idx="3">
                  <c:v>Liikuntapalvelut luovat moniarvoisuutta ja edesauttavat kansainvälisyyttä</c:v>
                </c:pt>
                <c:pt idx="4">
                  <c:v>Kulttuuri- ja liikuntapalveluja on tarjottava tasapuolisesti eri ryhmille</c:v>
                </c:pt>
                <c:pt idx="5">
                  <c:v>Kulttuuripalvelut luovat moniarvoisuutta ja edesauttavat kansainvälisyyttä</c:v>
                </c:pt>
                <c:pt idx="6">
                  <c:v>Kulttuuri- ja liikuntapalvelut lisäävät hyvinvointia ja poistavat sosiaalisia ongelmia</c:v>
                </c:pt>
              </c:strCache>
            </c:strRef>
          </c:cat>
          <c:val>
            <c:numRef>
              <c:f>Taul2!$E$307:$E$313</c:f>
              <c:numCache>
                <c:formatCode>0%</c:formatCode>
                <c:ptCount val="7"/>
                <c:pt idx="0">
                  <c:v>0.60909090909090913</c:v>
                </c:pt>
                <c:pt idx="1">
                  <c:v>0.26395173453996984</c:v>
                </c:pt>
                <c:pt idx="2">
                  <c:v>5.3435114503816793E-2</c:v>
                </c:pt>
                <c:pt idx="3">
                  <c:v>1.5267175572519083E-2</c:v>
                </c:pt>
                <c:pt idx="4">
                  <c:v>5.7010785824345149E-2</c:v>
                </c:pt>
                <c:pt idx="5">
                  <c:v>1.8181818181818181E-2</c:v>
                </c:pt>
                <c:pt idx="6">
                  <c:v>1.2084592145015106E-2</c:v>
                </c:pt>
              </c:numCache>
            </c:numRef>
          </c:val>
        </c:ser>
        <c:ser>
          <c:idx val="4"/>
          <c:order val="4"/>
          <c:tx>
            <c:strRef>
              <c:f>Taul2!$F$306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Taul2!$A$307:$A$313</c:f>
              <c:strCache>
                <c:ptCount val="7"/>
                <c:pt idx="0">
                  <c:v>Kulttuuri- ja liikuntapalvelujen määrärahoja voidaan leikata</c:v>
                </c:pt>
                <c:pt idx="1">
                  <c:v>Kuntalaisilla on erinomaiset mahdollisuudet vaikuttaa palveluihin</c:v>
                </c:pt>
                <c:pt idx="2">
                  <c:v>Kuntien olisi tuettava enemmän eri kulttuuri- ja liikuntamuotoja</c:v>
                </c:pt>
                <c:pt idx="3">
                  <c:v>Liikuntapalvelut luovat moniarvoisuutta ja edesauttavat kansainvälisyyttä</c:v>
                </c:pt>
                <c:pt idx="4">
                  <c:v>Kulttuuri- ja liikuntapalveluja on tarjottava tasapuolisesti eri ryhmille</c:v>
                </c:pt>
                <c:pt idx="5">
                  <c:v>Kulttuuripalvelut luovat moniarvoisuutta ja edesauttavat kansainvälisyyttä</c:v>
                </c:pt>
                <c:pt idx="6">
                  <c:v>Kulttuuri- ja liikuntapalvelut lisäävät hyvinvointia ja poistavat sosiaalisia ongelmia</c:v>
                </c:pt>
              </c:strCache>
            </c:strRef>
          </c:cat>
          <c:val>
            <c:numRef>
              <c:f>Taul2!$F$307:$F$313</c:f>
              <c:numCache>
                <c:formatCode>0%</c:formatCode>
                <c:ptCount val="7"/>
                <c:pt idx="0">
                  <c:v>9.0909090909090828E-2</c:v>
                </c:pt>
                <c:pt idx="1">
                  <c:v>7.9939668174962231E-2</c:v>
                </c:pt>
                <c:pt idx="2">
                  <c:v>5.6488549618320616E-2</c:v>
                </c:pt>
                <c:pt idx="3">
                  <c:v>7.1755725190839614E-2</c:v>
                </c:pt>
                <c:pt idx="4">
                  <c:v>2.9275808936825909E-2</c:v>
                </c:pt>
                <c:pt idx="5">
                  <c:v>5.6060606060606033E-2</c:v>
                </c:pt>
                <c:pt idx="6">
                  <c:v>6.0422960725076136E-3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157808"/>
        <c:axId val="77157416"/>
      </c:barChart>
      <c:catAx>
        <c:axId val="77157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i="0" baseline="0"/>
            </a:pPr>
            <a:endParaRPr lang="fi-FI"/>
          </a:p>
        </c:txPr>
        <c:crossAx val="77157416"/>
        <c:crosses val="autoZero"/>
        <c:auto val="1"/>
        <c:lblAlgn val="ctr"/>
        <c:lblOffset val="100"/>
        <c:noMultiLvlLbl val="0"/>
      </c:catAx>
      <c:valAx>
        <c:axId val="7715741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="1" i="0" baseline="0"/>
            </a:pPr>
            <a:endParaRPr lang="fi-FI"/>
          </a:p>
        </c:txPr>
        <c:crossAx val="7715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553834645075504E-2"/>
          <c:y val="0.88883590313100647"/>
          <c:w val="0.98644616535492446"/>
          <c:h val="0.11116416443076278"/>
        </c:manualLayout>
      </c:layout>
      <c:overlay val="0"/>
      <c:txPr>
        <a:bodyPr/>
        <a:lstStyle/>
        <a:p>
          <a:pPr>
            <a:defRPr sz="1100" b="1" i="0" baseline="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8" y="0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661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8" y="9443661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3" name="Kuva 12" descr="Pystypalkki_oranssi.jpg"/>
          <p:cNvPicPr>
            <a:picLocks noChangeAspect="1"/>
          </p:cNvPicPr>
          <p:nvPr userDrawn="1"/>
        </p:nvPicPr>
        <p:blipFill rotWithShape="1">
          <a:blip r:embed="rId2" cstate="print"/>
          <a:srcRect r="92095"/>
          <a:stretch/>
        </p:blipFill>
        <p:spPr>
          <a:xfrm>
            <a:off x="0" y="0"/>
            <a:ext cx="722806" cy="6858000"/>
          </a:xfrm>
          <a:prstGeom prst="rect">
            <a:avLst/>
          </a:prstGeom>
        </p:spPr>
      </p:pic>
      <p:pic>
        <p:nvPicPr>
          <p:cNvPr id="14" name="Kuva 13" descr="jyu-logo cmyk_teksti-oikealla_kaksikielinen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572" y="5908535"/>
            <a:ext cx="1564908" cy="748852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10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774000" y="2130425"/>
            <a:ext cx="7776863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026027" y="4149725"/>
            <a:ext cx="7272808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47" y="218749"/>
            <a:ext cx="1292750" cy="165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3568" y="1535112"/>
            <a:ext cx="3813820" cy="1101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3568" y="2708919"/>
            <a:ext cx="3813820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01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7819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1484784"/>
            <a:ext cx="2781945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 rotWithShape="1">
          <a:blip r:embed="rId13" cstate="print"/>
          <a:srcRect r="92095"/>
          <a:stretch/>
        </p:blipFill>
        <p:spPr>
          <a:xfrm>
            <a:off x="0" y="0"/>
            <a:ext cx="722806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/>
              <a:pPr/>
              <a:t>24.5.2016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269875"/>
            <a:ext cx="79211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 smtClean="0"/>
          </a:p>
        </p:txBody>
      </p:sp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643063"/>
            <a:ext cx="7921129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pic>
        <p:nvPicPr>
          <p:cNvPr id="11" name="Kuva 10" descr="jyu-logo cmyk_teksti-oikealla_kaksikielinen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572" y="5908535"/>
            <a:ext cx="1564908" cy="748852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00" y="5980319"/>
            <a:ext cx="604845" cy="7748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Hyvinvointia myös kulttuuri- ja liikuntapalveluista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Kunnallisalan kehittämissäätiön Tutkimusjulkaisu-sarjan julkaisu nro 77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956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Eniten toivotut kehityssuunnat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Palvelutarjonnan perusresurssien turvaaminen</a:t>
            </a:r>
          </a:p>
          <a:p>
            <a:r>
              <a:rPr lang="fi-FI" sz="3600" dirty="0" smtClean="0"/>
              <a:t>Palveluiden tasa-arvoisuuden ja monipuolisuuden lisääminen</a:t>
            </a:r>
          </a:p>
          <a:p>
            <a:r>
              <a:rPr lang="fi-FI" sz="3600" dirty="0" smtClean="0"/>
              <a:t>Palveluita koskevien vaikuttamismahdollisuuksien lisääminen</a:t>
            </a:r>
          </a:p>
        </p:txBody>
      </p:sp>
    </p:spTree>
    <p:extLst>
      <p:ext uri="{BB962C8B-B14F-4D97-AF65-F5344CB8AC3E}">
        <p14:creationId xmlns:p14="http://schemas.microsoft.com/office/powerpoint/2010/main" val="42568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642839"/>
            <a:ext cx="7921129" cy="4162425"/>
          </a:xfrm>
        </p:spPr>
        <p:txBody>
          <a:bodyPr>
            <a:normAutofit/>
          </a:bodyPr>
          <a:lstStyle/>
          <a:p>
            <a:r>
              <a:rPr lang="fi-FI" dirty="0" smtClean="0"/>
              <a:t>Julkaisu perustuu Kunnallisalan kehittämissäätiön rahoittamaan </a:t>
            </a:r>
            <a:r>
              <a:rPr lang="fi-FI" i="1" dirty="0" smtClean="0"/>
              <a:t>Kuntalaisten osallistuminen kulttuuri- ja liikuntapalveluihin </a:t>
            </a:r>
            <a:r>
              <a:rPr lang="fi-FI" dirty="0" smtClean="0"/>
              <a:t>–tutkimushankkeeseen</a:t>
            </a:r>
          </a:p>
          <a:p>
            <a:r>
              <a:rPr lang="fi-FI" dirty="0" smtClean="0"/>
              <a:t>Aineistona sähköisen lomakkeen vastaukset (675 kpl) sekä Jämsässä toteutetut haastattelut (167 kpl)</a:t>
            </a:r>
          </a:p>
        </p:txBody>
      </p:sp>
    </p:spTree>
    <p:extLst>
      <p:ext uri="{BB962C8B-B14F-4D97-AF65-F5344CB8AC3E}">
        <p14:creationId xmlns:p14="http://schemas.microsoft.com/office/powerpoint/2010/main" val="119782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Julkaisun tutkimuskysymykset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14847"/>
            <a:ext cx="7921129" cy="4162425"/>
          </a:xfrm>
        </p:spPr>
        <p:txBody>
          <a:bodyPr>
            <a:normAutofit fontScale="92500"/>
          </a:bodyPr>
          <a:lstStyle/>
          <a:p>
            <a:r>
              <a:rPr lang="fi-FI" dirty="0"/>
              <a:t>Mitä kuntalaiset harrastavat ja mitä kulttuuri- ja liikuntapalveluja he </a:t>
            </a:r>
            <a:r>
              <a:rPr lang="fi-FI" dirty="0" smtClean="0"/>
              <a:t>käyttävät?</a:t>
            </a:r>
          </a:p>
          <a:p>
            <a:r>
              <a:rPr lang="fi-FI" dirty="0" smtClean="0"/>
              <a:t>Mitkä </a:t>
            </a:r>
            <a:r>
              <a:rPr lang="fi-FI" dirty="0"/>
              <a:t>tekijät vaikuttavat kulttuuri- ja liikuntapalveluihin </a:t>
            </a:r>
            <a:r>
              <a:rPr lang="fi-FI" dirty="0" smtClean="0"/>
              <a:t>osallistumisen, </a:t>
            </a:r>
            <a:r>
              <a:rPr lang="fi-FI" dirty="0"/>
              <a:t>ja miten </a:t>
            </a:r>
            <a:r>
              <a:rPr lang="fi-FI" dirty="0" smtClean="0"/>
              <a:t>osallistumista perustellaan?</a:t>
            </a:r>
          </a:p>
          <a:p>
            <a:r>
              <a:rPr lang="fi-FI" dirty="0" smtClean="0"/>
              <a:t>Millaisia ovat osallistumisen suurimmat esteet?</a:t>
            </a:r>
          </a:p>
          <a:p>
            <a:r>
              <a:rPr lang="fi-FI" dirty="0" smtClean="0"/>
              <a:t>Miten kuntalaiset voivat antaa palautetta palveluista ja osallistua palveluiden kehittämiseen?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695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harrastetaan / käytetään?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Suosituimmat käyntikohteet ja harrastusmuodot ovat molempien aineistojemme </a:t>
            </a:r>
            <a:r>
              <a:rPr lang="fi-FI" dirty="0"/>
              <a:t>perusteella vähän maksavat ja lähellä kotia mahdolliset </a:t>
            </a:r>
            <a:r>
              <a:rPr lang="fi-FI" dirty="0" smtClean="0"/>
              <a:t>toiminnot:</a:t>
            </a:r>
          </a:p>
          <a:p>
            <a:pPr lvl="1"/>
            <a:r>
              <a:rPr lang="fi-FI" dirty="0" smtClean="0"/>
              <a:t>Kävely</a:t>
            </a:r>
            <a:r>
              <a:rPr lang="fi-FI" dirty="0"/>
              <a:t>, </a:t>
            </a:r>
            <a:r>
              <a:rPr lang="fi-FI" dirty="0" smtClean="0"/>
              <a:t>kirjastot, lukeminen, pyöräily</a:t>
            </a:r>
            <a:r>
              <a:rPr lang="fi-FI" dirty="0"/>
              <a:t>, </a:t>
            </a:r>
            <a:r>
              <a:rPr lang="fi-FI" dirty="0" smtClean="0"/>
              <a:t>kotivoimistelu</a:t>
            </a:r>
            <a:r>
              <a:rPr lang="fi-FI" smtClean="0"/>
              <a:t>, valokuvaus, laulaminen…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613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Omaa palveluiden käyttöä koskevat mielipiteet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</p:nvPr>
        </p:nvGraphicFramePr>
        <p:xfrm>
          <a:off x="827088" y="1643063"/>
          <a:ext cx="7921625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00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Useimmin mainitut kulttuuri- ja liikuntapalveluiden käytön esteet</a:t>
            </a:r>
            <a:endParaRPr lang="fi-FI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948484"/>
              </p:ext>
            </p:extLst>
          </p:nvPr>
        </p:nvGraphicFramePr>
        <p:xfrm>
          <a:off x="1043608" y="1484783"/>
          <a:ext cx="7488831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2681"/>
                <a:gridCol w="1868075"/>
                <a:gridCol w="1868075"/>
              </a:tblGrid>
              <a:tr h="910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MERKITTÄVIMMÄT KÄYTÖN ESTEET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MAININTOJA</a:t>
                      </a:r>
                      <a:br>
                        <a:rPr lang="fi-FI" sz="1000">
                          <a:effectLst/>
                        </a:rPr>
                      </a:br>
                      <a:endParaRPr lang="fi-FI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 smtClean="0">
                          <a:effectLst/>
                        </a:rPr>
                        <a:t>% </a:t>
                      </a:r>
                      <a:r>
                        <a:rPr lang="fi-FI" sz="1000" dirty="0">
                          <a:effectLst/>
                        </a:rPr>
                        <a:t>VASTAAJISTA MAINITSI PO. ESTEEN</a:t>
                      </a:r>
                      <a:endParaRPr lang="fi-FI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2763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(n=451)</a:t>
                      </a:r>
                      <a:endParaRPr lang="fi-FI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20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1. sisältö ei kiinnosta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157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35 %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20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2. riittämätön aukioloaika / ajankohta 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134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30 %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20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3. kallis hinta</a:t>
                      </a:r>
                      <a:endParaRPr lang="fi-FI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118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26 %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4. palvelun huono sijainti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108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24 %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5. itsellä liian vähän aikaa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78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17 %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6. sisällön huono laatu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41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9 %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09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7. huonot tilat / puutteelliset olosuhteet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36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8 %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8. puuttuva tarjonta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8 %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9. tiedotus ei toimi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4 %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10. sosiaaliset syyt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3 %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09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11. viitseliäisyyden tai jaksamisen puute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3 %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09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12. heikko terveydentila tai korkea ikä</a:t>
                      </a:r>
                      <a:endParaRPr lang="fi-FI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bg1"/>
                          </a:solidFill>
                          <a:effectLst/>
                        </a:rPr>
                        <a:t>2 %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30488" y="252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Vaikutusmahdollisuudet?</a:t>
            </a:r>
            <a:endParaRPr lang="fi-FI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130770"/>
              </p:ext>
            </p:extLst>
          </p:nvPr>
        </p:nvGraphicFramePr>
        <p:xfrm>
          <a:off x="899592" y="1340766"/>
          <a:ext cx="7776863" cy="4536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2393"/>
                <a:gridCol w="1041434"/>
                <a:gridCol w="1320785"/>
                <a:gridCol w="1042251"/>
              </a:tblGrid>
              <a:tr h="146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KENELLÄ </a:t>
                      </a:r>
                      <a:r>
                        <a:rPr lang="fi-FI" sz="1100" dirty="0">
                          <a:effectLst/>
                        </a:rPr>
                        <a:t>KUNNASSASI ON ENITEN VALTAA KULTTUURI- JA LIIKUNTAPALVELUJEN SISÄLLÖSTÄ PÄÄTETTÄESSÄ?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KA</a:t>
                      </a:r>
                      <a:r>
                        <a:rPr lang="fi-FI" sz="1100" dirty="0">
                          <a:effectLst/>
                        </a:rPr>
                        <a:t/>
                      </a:r>
                      <a:br>
                        <a:rPr lang="fi-FI" sz="1100" dirty="0">
                          <a:effectLst/>
                        </a:rPr>
                      </a:br>
                      <a:r>
                        <a:rPr lang="fi-FI" sz="1100" dirty="0">
                          <a:effectLst/>
                        </a:rPr>
                        <a:t>(1-3)</a:t>
                      </a:r>
                      <a:br>
                        <a:rPr lang="fi-FI" sz="1100" dirty="0">
                          <a:effectLst/>
                        </a:rPr>
                      </a:br>
                      <a:endParaRPr lang="fi-FI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MAININ-</a:t>
                      </a:r>
                      <a:r>
                        <a:rPr lang="fi-FI" sz="1100" dirty="0">
                          <a:effectLst/>
                        </a:rPr>
                        <a:t/>
                      </a:r>
                      <a:br>
                        <a:rPr lang="fi-FI" sz="1100" dirty="0">
                          <a:effectLst/>
                        </a:rPr>
                      </a:br>
                      <a:r>
                        <a:rPr lang="fi-FI" sz="1100" dirty="0">
                          <a:effectLst/>
                        </a:rPr>
                        <a:t>TOJA</a:t>
                      </a:r>
                      <a:br>
                        <a:rPr lang="fi-FI" sz="1100" dirty="0">
                          <a:effectLst/>
                        </a:rPr>
                      </a:br>
                      <a:r>
                        <a:rPr lang="fi-FI" sz="1100" dirty="0">
                          <a:effectLst/>
                        </a:rPr>
                        <a:t>KOLMEN</a:t>
                      </a:r>
                      <a:br>
                        <a:rPr lang="fi-FI" sz="1100" dirty="0">
                          <a:effectLst/>
                        </a:rPr>
                      </a:br>
                      <a:r>
                        <a:rPr lang="fi-FI" sz="1100" dirty="0">
                          <a:effectLst/>
                        </a:rPr>
                        <a:t>JOUKKOON</a:t>
                      </a:r>
                      <a:endParaRPr lang="fi-FI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Keskihajonta</a:t>
                      </a:r>
                      <a:endParaRPr lang="fi-FI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9346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(n=675)</a:t>
                      </a:r>
                      <a:endParaRPr lang="fi-FI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1. Viranhaltijat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1,58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>
                          <a:solidFill>
                            <a:schemeClr val="bg1"/>
                          </a:solidFill>
                          <a:effectLst/>
                        </a:rPr>
                        <a:t>517</a:t>
                      </a:r>
                      <a:endParaRPr lang="fi-FI" sz="1100" b="1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,742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2. Liikuntajärjestöt tai urheiluseurat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1,87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>
                          <a:solidFill>
                            <a:schemeClr val="bg1"/>
                          </a:solidFill>
                          <a:effectLst/>
                        </a:rPr>
                        <a:t>425</a:t>
                      </a:r>
                      <a:endParaRPr lang="fi-FI" sz="1100" b="1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,773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3. Kunnanhallituksen jäsenet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1,89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>
                          <a:solidFill>
                            <a:schemeClr val="bg1"/>
                          </a:solidFill>
                          <a:effectLst/>
                        </a:rPr>
                        <a:t>263</a:t>
                      </a:r>
                      <a:endParaRPr lang="fi-FI" sz="1100" b="1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,768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4. Kunnanvaltuuston jäsenet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1,91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>
                          <a:solidFill>
                            <a:schemeClr val="bg1"/>
                          </a:solidFill>
                          <a:effectLst/>
                        </a:rPr>
                        <a:t>288</a:t>
                      </a:r>
                      <a:endParaRPr lang="fi-FI" sz="1100" b="1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,782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5. Lautakunnan jäsenet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1,92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>
                          <a:solidFill>
                            <a:schemeClr val="bg1"/>
                          </a:solidFill>
                          <a:effectLst/>
                        </a:rPr>
                        <a:t>301</a:t>
                      </a:r>
                      <a:endParaRPr lang="fi-FI" sz="1100" b="1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,726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6. Kaupungin- tai kunnanjohtaja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1,97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204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,815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7. Kulttuuri- tai taideyhdistykset ja -seurat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2,06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269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,741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8. Yksityinen palveluntuottaja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2,28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221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>
                          <a:solidFill>
                            <a:schemeClr val="bg1"/>
                          </a:solidFill>
                          <a:effectLst/>
                        </a:rPr>
                        <a:t>,747</a:t>
                      </a:r>
                      <a:endParaRPr lang="fi-FI" sz="11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9. Kuntalainen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2,40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>
                          <a:solidFill>
                            <a:schemeClr val="bg1"/>
                          </a:solidFill>
                          <a:effectLst/>
                        </a:rPr>
                        <a:t>208</a:t>
                      </a:r>
                      <a:endParaRPr lang="fi-FI" sz="1100" b="1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effectLst/>
                        </a:rPr>
                        <a:t>,817</a:t>
                      </a:r>
                      <a:endParaRPr lang="fi-FI" sz="11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7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b="1" dirty="0">
                          <a:effectLst/>
                        </a:rPr>
                        <a:t>10. Kaupunginosat, kylät, asukasyhdistykset</a:t>
                      </a:r>
                      <a:endParaRPr lang="fi-FI" sz="1000" b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2,41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b="1" dirty="0">
                          <a:solidFill>
                            <a:schemeClr val="bg1"/>
                          </a:solidFill>
                          <a:effectLst/>
                        </a:rPr>
                        <a:t>167</a:t>
                      </a:r>
                      <a:endParaRPr lang="fi-FI" sz="1100" b="1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effectLst/>
                        </a:rPr>
                        <a:t>,623</a:t>
                      </a:r>
                      <a:endParaRPr lang="fi-FI" sz="11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1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haluttaisiin vaikuttaa?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181193"/>
              </p:ext>
            </p:extLst>
          </p:nvPr>
        </p:nvGraphicFramePr>
        <p:xfrm>
          <a:off x="1043608" y="1340774"/>
          <a:ext cx="7344817" cy="4464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515"/>
                <a:gridCol w="1832151"/>
                <a:gridCol w="1832151"/>
              </a:tblGrid>
              <a:tr h="923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ENITEN TOIVOTUT KEHITTÄMISKOHTEET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MAININTOJA</a:t>
                      </a:r>
                      <a:br>
                        <a:rPr lang="fi-FI" sz="1000">
                          <a:effectLst/>
                        </a:rPr>
                      </a:br>
                      <a:endParaRPr lang="fi-FI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% VASTAAJISTA MAINITSI PO. KOHTEET</a:t>
                      </a:r>
                      <a:endParaRPr lang="fi-FI" sz="11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3079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(n=433)</a:t>
                      </a:r>
                      <a:endParaRPr lang="fi-FI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62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1. Harrastusmahdollisuuksien ja tarjonnan monipuolistaminen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69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16 %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23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2. Tilat ja suorituspaikat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61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14 %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23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3. Kuulemis- ja palautekanavat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51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12 %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4. Rahoituksen turvaaminen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35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8 %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5. Palveluiden monipuolinen sijainti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7 %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6. Ei kehittämistoiveita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29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7 %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7. Eri ryhmien tasa-arvoinen kohtelu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6 %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8. Palvelutuotannon järkeistäminen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6 %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9. Lasten ja nuorten palvelut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6 %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10. Toimijatahojen välinen yhteistyö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5 %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11. Ei osaa sanoa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3 %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12. Palveluiden edullinen hinnoittelu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3 %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13. Kulttuurin ja liikunnan arvostus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i-FI" sz="100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3 %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1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14. Tiedotuksen parantaminen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chemeClr val="bg1"/>
                          </a:solidFill>
                          <a:effectLst/>
                        </a:rPr>
                        <a:t>2 %</a:t>
                      </a:r>
                      <a:endParaRPr lang="fi-FI" sz="1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30488" y="230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Johtopäätökset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Monet taustatekijät vaikuttavat merkittävästi kulttuuri- ja liikuntapalveluiden käyttöön ja niihin suhtautumiseen sekä osallistumismahdollisuuksiin</a:t>
            </a:r>
          </a:p>
          <a:p>
            <a:r>
              <a:rPr lang="fi-FI" dirty="0" smtClean="0"/>
              <a:t>Nykyiset tavat järjestää palvelut vastaavat heikosti lapsiperheiden ja nuorempien ikäryhmien tarpeisiin</a:t>
            </a:r>
          </a:p>
          <a:p>
            <a:r>
              <a:rPr lang="fi-FI" dirty="0" smtClean="0"/>
              <a:t>Palveluiden yksityistämistä vastustetaan</a:t>
            </a:r>
          </a:p>
          <a:p>
            <a:r>
              <a:rPr lang="fi-FI" dirty="0" smtClean="0"/>
              <a:t>Kuntaliitoksiin sisältyy lähipalveluiden heikentämisen riski</a:t>
            </a:r>
          </a:p>
          <a:p>
            <a:r>
              <a:rPr lang="fi-FI" dirty="0"/>
              <a:t>Palveluita suunniteltaessa käyttäjiä kuullaan </a:t>
            </a:r>
            <a:r>
              <a:rPr lang="fi-FI" dirty="0" smtClean="0"/>
              <a:t>huonosti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1519968"/>
      </p:ext>
    </p:extLst>
  </p:cSld>
  <p:clrMapOvr>
    <a:masterClrMapping/>
  </p:clrMapOvr>
</p:sld>
</file>

<file path=ppt/theme/theme1.xml><?xml version="1.0" encoding="utf-8"?>
<a:theme xmlns:a="http://schemas.openxmlformats.org/drawingml/2006/main" name="JYU anniversary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frame-anniversary-72dpi</Template>
  <TotalTime>81</TotalTime>
  <Words>512</Words>
  <Application>Microsoft Office PowerPoint</Application>
  <PresentationFormat>Näytössä katseltava diaesitys (4:3)</PresentationFormat>
  <Paragraphs>175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Times New Roman</vt:lpstr>
      <vt:lpstr>Wingdings</vt:lpstr>
      <vt:lpstr>JYU anniversary</vt:lpstr>
      <vt:lpstr>Hyvinvointia myös kulttuuri- ja liikuntapalveluista</vt:lpstr>
      <vt:lpstr>PowerPoint-esitys</vt:lpstr>
      <vt:lpstr>Julkaisun tutkimuskysymykset</vt:lpstr>
      <vt:lpstr>Mitä harrastetaan / käytetään?</vt:lpstr>
      <vt:lpstr>Omaa palveluiden käyttöä koskevat mielipiteet</vt:lpstr>
      <vt:lpstr>Useimmin mainitut kulttuuri- ja liikuntapalveluiden käytön esteet</vt:lpstr>
      <vt:lpstr>Vaikutusmahdollisuudet?</vt:lpstr>
      <vt:lpstr>Mihin haluttaisiin vaikuttaa?</vt:lpstr>
      <vt:lpstr>Johtopäätökset</vt:lpstr>
      <vt:lpstr>Eniten toivotut kehityssuunnat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Hyvinvointia myös kulttuuri- ja liikuntapalveluista</dc:title>
  <dc:creator>Sokka Sakarias</dc:creator>
  <cp:lastModifiedBy>Toimisto</cp:lastModifiedBy>
  <cp:revision>8</cp:revision>
  <cp:lastPrinted>2013-01-10T08:14:54Z</cp:lastPrinted>
  <dcterms:created xsi:type="dcterms:W3CDTF">2014-02-26T11:34:37Z</dcterms:created>
  <dcterms:modified xsi:type="dcterms:W3CDTF">2016-05-24T10:31:57Z</dcterms:modified>
</cp:coreProperties>
</file>